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embeddedFontLst>
    <p:embeddedFont>
      <p:font typeface="Amatic SC"/>
      <p:regular r:id="rId20"/>
      <p:bold r:id="rId21"/>
    </p:embeddedFont>
    <p:embeddedFont>
      <p:font typeface="Source Code Pro"/>
      <p:regular r:id="rId22"/>
      <p:bold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AmaticSC-regular.fntdata"/><Relationship Id="rId11" Type="http://schemas.openxmlformats.org/officeDocument/2006/relationships/slide" Target="slides/slide7.xml"/><Relationship Id="rId22" Type="http://schemas.openxmlformats.org/officeDocument/2006/relationships/font" Target="fonts/SourceCodePro-regular.fntdata"/><Relationship Id="rId10" Type="http://schemas.openxmlformats.org/officeDocument/2006/relationships/slide" Target="slides/slide6.xml"/><Relationship Id="rId21" Type="http://schemas.openxmlformats.org/officeDocument/2006/relationships/font" Target="fonts/AmaticSC-bold.fntdata"/><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SourceCodePro-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 name="Shape 11"/>
          <p:cNvSpPr txBox="1"/>
          <p:nvPr>
            <p:ph type="ctrTitle"/>
          </p:nvPr>
        </p:nvSpPr>
        <p:spPr>
          <a:xfrm>
            <a:off x="311700" y="392150"/>
            <a:ext cx="8520600" cy="2690400"/>
          </a:xfrm>
          <a:prstGeom prst="rect">
            <a:avLst/>
          </a:prstGeom>
        </p:spPr>
        <p:txBody>
          <a:bodyPr anchorCtr="0" anchor="ctr" bIns="91425" lIns="91425" spcFirstLastPara="1" rIns="91425" wrap="square" tIns="91425"/>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Shape 12"/>
          <p:cNvSpPr txBox="1"/>
          <p:nvPr>
            <p:ph idx="1" type="subTitle"/>
          </p:nvPr>
        </p:nvSpPr>
        <p:spPr>
          <a:xfrm>
            <a:off x="311700" y="3890400"/>
            <a:ext cx="8520600" cy="706200"/>
          </a:xfrm>
          <a:prstGeom prst="rect">
            <a:avLst/>
          </a:prstGeom>
        </p:spPr>
        <p:txBody>
          <a:bodyPr anchorCtr="0" anchor="ctr" bIns="91425" lIns="91425" spcFirstLastPara="1" rIns="91425" wrap="square" tIns="91425"/>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Shape 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600" cy="1981800"/>
          </a:xfrm>
          <a:prstGeom prst="rect">
            <a:avLst/>
          </a:prstGeom>
        </p:spPr>
        <p:txBody>
          <a:bodyPr anchorCtr="0" anchor="b" bIns="91425" lIns="91425" spcFirstLastPara="1" rIns="91425" wrap="square" tIns="91425"/>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p:txBody>
      </p:sp>
      <p:sp>
        <p:nvSpPr>
          <p:cNvPr id="48" name="Shape 48"/>
          <p:cNvSpPr txBox="1"/>
          <p:nvPr>
            <p:ph idx="1" type="body"/>
          </p:nvPr>
        </p:nvSpPr>
        <p:spPr>
          <a:xfrm>
            <a:off x="311700" y="33046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160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160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160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160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160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160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160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1600"/>
              </a:spcBef>
              <a:spcAft>
                <a:spcPts val="1600"/>
              </a:spcAft>
              <a:buClr>
                <a:schemeClr val="accent1"/>
              </a:buClr>
              <a:buSzPts val="1400"/>
              <a:buChar char="■"/>
              <a:defRPr>
                <a:solidFill>
                  <a:schemeClr val="accent1"/>
                </a:solidFill>
                <a:highlight>
                  <a:schemeClr val="dk1"/>
                </a:highlight>
              </a:defRPr>
            </a:lvl9pPr>
          </a:lstStyle>
          <a:p/>
        </p:txBody>
      </p:sp>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Shape 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600" cy="801000"/>
          </a:xfrm>
          <a:prstGeom prst="rect">
            <a:avLst/>
          </a:prstGeom>
        </p:spPr>
        <p:txBody>
          <a:bodyPr anchorCtr="0" anchor="t"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Shape 19"/>
          <p:cNvSpPr txBox="1"/>
          <p:nvPr>
            <p:ph idx="1" type="body"/>
          </p:nvPr>
        </p:nvSpPr>
        <p:spPr>
          <a:xfrm>
            <a:off x="311700" y="1228675"/>
            <a:ext cx="8520600" cy="33402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Shape 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600" cy="801000"/>
          </a:xfrm>
          <a:prstGeom prst="rect">
            <a:avLst/>
          </a:prstGeom>
        </p:spPr>
        <p:txBody>
          <a:bodyPr anchorCtr="0" anchor="t"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8675"/>
            <a:ext cx="3999900" cy="3340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2" type="body"/>
          </p:nvPr>
        </p:nvSpPr>
        <p:spPr>
          <a:xfrm>
            <a:off x="4832400" y="1228675"/>
            <a:ext cx="3999900" cy="3340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Shape 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Shape 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Shape 31"/>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Shape 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6"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Shape 39"/>
          <p:cNvSpPr txBox="1"/>
          <p:nvPr>
            <p:ph type="title"/>
          </p:nvPr>
        </p:nvSpPr>
        <p:spPr>
          <a:xfrm>
            <a:off x="265500" y="1081400"/>
            <a:ext cx="4045200" cy="1710300"/>
          </a:xfrm>
          <a:prstGeom prst="rect">
            <a:avLst/>
          </a:prstGeom>
        </p:spPr>
        <p:txBody>
          <a:bodyPr anchorCtr="0" anchor="b" bIns="91425" lIns="91425" spcFirstLastPara="1" rIns="91425" wrap="square" tIns="91425"/>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Shape 40"/>
          <p:cNvSpPr txBox="1"/>
          <p:nvPr>
            <p:ph idx="1" type="subTitle"/>
          </p:nvPr>
        </p:nvSpPr>
        <p:spPr>
          <a:xfrm>
            <a:off x="265500" y="2845223"/>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1600"/>
              </a:spcBef>
              <a:spcAft>
                <a:spcPts val="0"/>
              </a:spcAft>
              <a:buClr>
                <a:schemeClr val="accent1"/>
              </a:buClr>
              <a:buSzPts val="1400"/>
              <a:buChar char="○"/>
              <a:defRPr>
                <a:solidFill>
                  <a:schemeClr val="accent1"/>
                </a:solidFill>
                <a:highlight>
                  <a:schemeClr val="lt1"/>
                </a:highlight>
              </a:defRPr>
            </a:lvl2pPr>
            <a:lvl3pPr indent="-317500" lvl="2" marL="1371600">
              <a:spcBef>
                <a:spcPts val="1600"/>
              </a:spcBef>
              <a:spcAft>
                <a:spcPts val="0"/>
              </a:spcAft>
              <a:buClr>
                <a:schemeClr val="accent1"/>
              </a:buClr>
              <a:buSzPts val="1400"/>
              <a:buChar char="■"/>
              <a:defRPr>
                <a:solidFill>
                  <a:schemeClr val="accent1"/>
                </a:solidFill>
                <a:highlight>
                  <a:schemeClr val="lt1"/>
                </a:highlight>
              </a:defRPr>
            </a:lvl3pPr>
            <a:lvl4pPr indent="-317500" lvl="3" marL="1828800">
              <a:spcBef>
                <a:spcPts val="1600"/>
              </a:spcBef>
              <a:spcAft>
                <a:spcPts val="0"/>
              </a:spcAft>
              <a:buClr>
                <a:schemeClr val="accent1"/>
              </a:buClr>
              <a:buSzPts val="1400"/>
              <a:buChar char="●"/>
              <a:defRPr>
                <a:solidFill>
                  <a:schemeClr val="accent1"/>
                </a:solidFill>
                <a:highlight>
                  <a:schemeClr val="lt1"/>
                </a:highlight>
              </a:defRPr>
            </a:lvl4pPr>
            <a:lvl5pPr indent="-317500" lvl="4" marL="2286000">
              <a:spcBef>
                <a:spcPts val="1600"/>
              </a:spcBef>
              <a:spcAft>
                <a:spcPts val="0"/>
              </a:spcAft>
              <a:buClr>
                <a:schemeClr val="accent1"/>
              </a:buClr>
              <a:buSzPts val="1400"/>
              <a:buChar char="○"/>
              <a:defRPr>
                <a:solidFill>
                  <a:schemeClr val="accent1"/>
                </a:solidFill>
                <a:highlight>
                  <a:schemeClr val="lt1"/>
                </a:highlight>
              </a:defRPr>
            </a:lvl5pPr>
            <a:lvl6pPr indent="-317500" lvl="5" marL="2743200">
              <a:spcBef>
                <a:spcPts val="1600"/>
              </a:spcBef>
              <a:spcAft>
                <a:spcPts val="0"/>
              </a:spcAft>
              <a:buClr>
                <a:schemeClr val="accent1"/>
              </a:buClr>
              <a:buSzPts val="1400"/>
              <a:buChar char="■"/>
              <a:defRPr>
                <a:solidFill>
                  <a:schemeClr val="accent1"/>
                </a:solidFill>
                <a:highlight>
                  <a:schemeClr val="lt1"/>
                </a:highlight>
              </a:defRPr>
            </a:lvl6pPr>
            <a:lvl7pPr indent="-317500" lvl="6" marL="3200400">
              <a:spcBef>
                <a:spcPts val="1600"/>
              </a:spcBef>
              <a:spcAft>
                <a:spcPts val="0"/>
              </a:spcAft>
              <a:buClr>
                <a:schemeClr val="accent1"/>
              </a:buClr>
              <a:buSzPts val="1400"/>
              <a:buChar char="●"/>
              <a:defRPr>
                <a:solidFill>
                  <a:schemeClr val="accent1"/>
                </a:solidFill>
                <a:highlight>
                  <a:schemeClr val="lt1"/>
                </a:highlight>
              </a:defRPr>
            </a:lvl7pPr>
            <a:lvl8pPr indent="-317500" lvl="7" marL="3657600">
              <a:spcBef>
                <a:spcPts val="1600"/>
              </a:spcBef>
              <a:spcAft>
                <a:spcPts val="0"/>
              </a:spcAft>
              <a:buClr>
                <a:schemeClr val="accent1"/>
              </a:buClr>
              <a:buSzPts val="1400"/>
              <a:buChar char="○"/>
              <a:defRPr>
                <a:solidFill>
                  <a:schemeClr val="accent1"/>
                </a:solidFill>
                <a:highlight>
                  <a:schemeClr val="lt1"/>
                </a:highlight>
              </a:defRPr>
            </a:lvl8pPr>
            <a:lvl9pPr indent="-317500" lvl="8" marL="4114800">
              <a:spcBef>
                <a:spcPts val="1600"/>
              </a:spcBef>
              <a:spcAft>
                <a:spcPts val="1600"/>
              </a:spcAft>
              <a:buClr>
                <a:schemeClr val="accent1"/>
              </a:buClr>
              <a:buSzPts val="1400"/>
              <a:buChar char="■"/>
              <a:defRPr>
                <a:solidFill>
                  <a:schemeClr val="accent1"/>
                </a:solidFill>
                <a:highlight>
                  <a:schemeClr val="lt1"/>
                </a:highlight>
              </a:defRPr>
            </a:lvl9pPr>
          </a:lstStyle>
          <a:p/>
        </p:txBody>
      </p:sp>
      <p:sp>
        <p:nvSpPr>
          <p:cNvPr id="42" name="Shape 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each-day">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spcBef>
                <a:spcPts val="0"/>
              </a:spcBef>
              <a:buNone/>
              <a:defRPr sz="1000">
                <a:solidFill>
                  <a:schemeClr val="accent1"/>
                </a:solidFill>
                <a:latin typeface="Source Code Pro"/>
                <a:ea typeface="Source Code Pro"/>
                <a:cs typeface="Source Code Pro"/>
                <a:sym typeface="Source Code Pro"/>
              </a:defRPr>
            </a:lvl1pPr>
            <a:lvl2pPr lvl="1" algn="r">
              <a:spcBef>
                <a:spcPts val="0"/>
              </a:spcBef>
              <a:buNone/>
              <a:defRPr sz="1000">
                <a:solidFill>
                  <a:schemeClr val="accent1"/>
                </a:solidFill>
                <a:latin typeface="Source Code Pro"/>
                <a:ea typeface="Source Code Pro"/>
                <a:cs typeface="Source Code Pro"/>
                <a:sym typeface="Source Code Pro"/>
              </a:defRPr>
            </a:lvl2pPr>
            <a:lvl3pPr lvl="2" algn="r">
              <a:spcBef>
                <a:spcPts val="0"/>
              </a:spcBef>
              <a:buNone/>
              <a:defRPr sz="1000">
                <a:solidFill>
                  <a:schemeClr val="accent1"/>
                </a:solidFill>
                <a:latin typeface="Source Code Pro"/>
                <a:ea typeface="Source Code Pro"/>
                <a:cs typeface="Source Code Pro"/>
                <a:sym typeface="Source Code Pro"/>
              </a:defRPr>
            </a:lvl3pPr>
            <a:lvl4pPr lvl="3" algn="r">
              <a:spcBef>
                <a:spcPts val="0"/>
              </a:spcBef>
              <a:buNone/>
              <a:defRPr sz="1000">
                <a:solidFill>
                  <a:schemeClr val="accent1"/>
                </a:solidFill>
                <a:latin typeface="Source Code Pro"/>
                <a:ea typeface="Source Code Pro"/>
                <a:cs typeface="Source Code Pro"/>
                <a:sym typeface="Source Code Pro"/>
              </a:defRPr>
            </a:lvl4pPr>
            <a:lvl5pPr lvl="4" algn="r">
              <a:spcBef>
                <a:spcPts val="0"/>
              </a:spcBef>
              <a:buNone/>
              <a:defRPr sz="1000">
                <a:solidFill>
                  <a:schemeClr val="accent1"/>
                </a:solidFill>
                <a:latin typeface="Source Code Pro"/>
                <a:ea typeface="Source Code Pro"/>
                <a:cs typeface="Source Code Pro"/>
                <a:sym typeface="Source Code Pro"/>
              </a:defRPr>
            </a:lvl5pPr>
            <a:lvl6pPr lvl="5" algn="r">
              <a:spcBef>
                <a:spcPts val="0"/>
              </a:spcBef>
              <a:buNone/>
              <a:defRPr sz="1000">
                <a:solidFill>
                  <a:schemeClr val="accent1"/>
                </a:solidFill>
                <a:latin typeface="Source Code Pro"/>
                <a:ea typeface="Source Code Pro"/>
                <a:cs typeface="Source Code Pro"/>
                <a:sym typeface="Source Code Pro"/>
              </a:defRPr>
            </a:lvl6pPr>
            <a:lvl7pPr lvl="6" algn="r">
              <a:spcBef>
                <a:spcPts val="0"/>
              </a:spcBef>
              <a:buNone/>
              <a:defRPr sz="1000">
                <a:solidFill>
                  <a:schemeClr val="accent1"/>
                </a:solidFill>
                <a:latin typeface="Source Code Pro"/>
                <a:ea typeface="Source Code Pro"/>
                <a:cs typeface="Source Code Pro"/>
                <a:sym typeface="Source Code Pro"/>
              </a:defRPr>
            </a:lvl7pPr>
            <a:lvl8pPr lvl="7" algn="r">
              <a:spcBef>
                <a:spcPts val="0"/>
              </a:spcBef>
              <a:buNone/>
              <a:defRPr sz="1000">
                <a:solidFill>
                  <a:schemeClr val="accent1"/>
                </a:solidFill>
                <a:latin typeface="Source Code Pro"/>
                <a:ea typeface="Source Code Pro"/>
                <a:cs typeface="Source Code Pro"/>
                <a:sym typeface="Source Code Pro"/>
              </a:defRPr>
            </a:lvl8pPr>
            <a:lvl9pPr lvl="8" algn="r">
              <a:spcBef>
                <a:spcPts val="0"/>
              </a:spcBef>
              <a:buNone/>
              <a:defRPr sz="1000">
                <a:solidFill>
                  <a:schemeClr val="accent1"/>
                </a:solidFill>
                <a:latin typeface="Source Code Pro"/>
                <a:ea typeface="Source Code Pro"/>
                <a:cs typeface="Source Code Pro"/>
                <a:sym typeface="Source Code Pro"/>
              </a:defRPr>
            </a:lvl9pPr>
          </a:lstStyle>
          <a:p>
            <a:pPr indent="0" lvl="0" marL="0">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Shape 56"/>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GB" sz="6000"/>
              <a:t>Convolutional Neural Networks for sentence classification</a:t>
            </a:r>
            <a:endParaRPr sz="6000"/>
          </a:p>
        </p:txBody>
      </p:sp>
      <p:sp>
        <p:nvSpPr>
          <p:cNvPr id="57" name="Shape 57"/>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GB"/>
              <a:t>Paper presentation by: Aradhya Chouhan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Regularization: dropout</a:t>
            </a:r>
            <a:endParaRPr/>
          </a:p>
        </p:txBody>
      </p:sp>
      <p:sp>
        <p:nvSpPr>
          <p:cNvPr id="111" name="Shape 111"/>
          <p:cNvSpPr txBox="1"/>
          <p:nvPr>
            <p:ph idx="1" type="body"/>
          </p:nvPr>
        </p:nvSpPr>
        <p:spPr>
          <a:xfrm>
            <a:off x="311700" y="1228675"/>
            <a:ext cx="8520600" cy="3469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 Given the penultimate layer z = [ˆc1, . . . , cˆm] (note that here we have m filters), instead of using </a:t>
            </a:r>
            <a:endParaRPr/>
          </a:p>
          <a:p>
            <a:pPr indent="0" lvl="0" marL="0">
              <a:spcBef>
                <a:spcPts val="1600"/>
              </a:spcBef>
              <a:spcAft>
                <a:spcPts val="0"/>
              </a:spcAft>
              <a:buNone/>
            </a:pPr>
            <a:r>
              <a:rPr lang="en-GB"/>
              <a:t>y = w · z + b (4) </a:t>
            </a:r>
            <a:endParaRPr/>
          </a:p>
          <a:p>
            <a:pPr indent="0" lvl="0" marL="0">
              <a:spcBef>
                <a:spcPts val="1600"/>
              </a:spcBef>
              <a:spcAft>
                <a:spcPts val="0"/>
              </a:spcAft>
              <a:buNone/>
            </a:pPr>
            <a:r>
              <a:rPr lang="en-GB"/>
              <a:t>for output unit y in forward propagation, dropout uses </a:t>
            </a:r>
            <a:endParaRPr/>
          </a:p>
          <a:p>
            <a:pPr indent="0" lvl="0" marL="0">
              <a:spcBef>
                <a:spcPts val="1600"/>
              </a:spcBef>
              <a:spcAft>
                <a:spcPts val="0"/>
              </a:spcAft>
              <a:buNone/>
            </a:pPr>
            <a:r>
              <a:rPr lang="en-GB"/>
              <a:t>y = w · (z ◦ r) + b, (5) </a:t>
            </a:r>
            <a:endParaRPr/>
          </a:p>
          <a:p>
            <a:pPr indent="0" lvl="0" marL="0">
              <a:spcBef>
                <a:spcPts val="1600"/>
              </a:spcBef>
              <a:spcAft>
                <a:spcPts val="1600"/>
              </a:spcAft>
              <a:buNone/>
            </a:pPr>
            <a:r>
              <a:rPr lang="en-GB"/>
              <a:t>where ◦ is the element-wise multiplication operator and r ∈ R m is a ‘masking’ vector of Bernoulli random variables with probability p of being 1.</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GB"/>
              <a:t>Hyperparameters </a:t>
            </a:r>
            <a:endParaRPr/>
          </a:p>
        </p:txBody>
      </p:sp>
      <p:sp>
        <p:nvSpPr>
          <p:cNvPr id="117" name="Shape 11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GB"/>
              <a:t>Final values used in the Convolutional network →   </a:t>
            </a:r>
            <a:endParaRPr/>
          </a:p>
        </p:txBody>
      </p:sp>
      <p:pic>
        <p:nvPicPr>
          <p:cNvPr id="118" name="Shape 118"/>
          <p:cNvPicPr preferRelativeResize="0"/>
          <p:nvPr/>
        </p:nvPicPr>
        <p:blipFill rotWithShape="1">
          <a:blip r:embed="rId3">
            <a:alphaModFix/>
          </a:blip>
          <a:srcRect b="9502" l="0" r="0" t="15730"/>
          <a:stretch/>
        </p:blipFill>
        <p:spPr>
          <a:xfrm>
            <a:off x="3320600" y="1146800"/>
            <a:ext cx="5609449" cy="360912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pic>
        <p:nvPicPr>
          <p:cNvPr id="123" name="Shape 123"/>
          <p:cNvPicPr preferRelativeResize="0"/>
          <p:nvPr/>
        </p:nvPicPr>
        <p:blipFill>
          <a:blip r:embed="rId3">
            <a:alphaModFix/>
          </a:blip>
          <a:stretch>
            <a:fillRect/>
          </a:stretch>
        </p:blipFill>
        <p:spPr>
          <a:xfrm>
            <a:off x="1900225" y="152400"/>
            <a:ext cx="5343552" cy="483870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Datasets for testing the model</a:t>
            </a:r>
            <a:endParaRPr/>
          </a:p>
        </p:txBody>
      </p:sp>
      <p:sp>
        <p:nvSpPr>
          <p:cNvPr id="129" name="Shape 129"/>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sz="900"/>
              <a:t>• MR: Movie reviews with one sentence per review. </a:t>
            </a:r>
            <a:endParaRPr sz="900"/>
          </a:p>
          <a:p>
            <a:pPr indent="0" lvl="0" marL="0">
              <a:spcBef>
                <a:spcPts val="1600"/>
              </a:spcBef>
              <a:spcAft>
                <a:spcPts val="0"/>
              </a:spcAft>
              <a:buNone/>
            </a:pPr>
            <a:r>
              <a:rPr lang="en-GB" sz="900"/>
              <a:t>• SST-1: Stanford Sentiment Treebank.</a:t>
            </a:r>
            <a:endParaRPr sz="900"/>
          </a:p>
          <a:p>
            <a:pPr indent="0" lvl="0" marL="0">
              <a:spcBef>
                <a:spcPts val="1600"/>
              </a:spcBef>
              <a:spcAft>
                <a:spcPts val="0"/>
              </a:spcAft>
              <a:buNone/>
            </a:pPr>
            <a:r>
              <a:rPr lang="en-GB" sz="900"/>
              <a:t>• SST-2: Same as SST-1 but with neutral reviews removed. </a:t>
            </a:r>
            <a:endParaRPr sz="900"/>
          </a:p>
          <a:p>
            <a:pPr indent="0" lvl="0" marL="0">
              <a:spcBef>
                <a:spcPts val="1600"/>
              </a:spcBef>
              <a:spcAft>
                <a:spcPts val="0"/>
              </a:spcAft>
              <a:buNone/>
            </a:pPr>
            <a:r>
              <a:rPr lang="en-GB" sz="900"/>
              <a:t>• Subj: Subjectivity dataset. </a:t>
            </a:r>
            <a:endParaRPr sz="900"/>
          </a:p>
          <a:p>
            <a:pPr indent="0" lvl="0" marL="0">
              <a:spcBef>
                <a:spcPts val="1600"/>
              </a:spcBef>
              <a:spcAft>
                <a:spcPts val="0"/>
              </a:spcAft>
              <a:buNone/>
            </a:pPr>
            <a:r>
              <a:rPr lang="en-GB" sz="900"/>
              <a:t>• TREC: TREC question dataset—task. </a:t>
            </a:r>
            <a:endParaRPr sz="900"/>
          </a:p>
          <a:p>
            <a:pPr indent="0" lvl="0" marL="0">
              <a:spcBef>
                <a:spcPts val="1600"/>
              </a:spcBef>
              <a:spcAft>
                <a:spcPts val="1600"/>
              </a:spcAft>
              <a:buNone/>
            </a:pPr>
            <a:r>
              <a:rPr lang="en-GB" sz="900"/>
              <a:t>• CR: Customer reviews of various products. </a:t>
            </a:r>
            <a:endParaRPr sz="900"/>
          </a:p>
        </p:txBody>
      </p:sp>
      <p:pic>
        <p:nvPicPr>
          <p:cNvPr id="130" name="Shape 130"/>
          <p:cNvPicPr preferRelativeResize="0"/>
          <p:nvPr/>
        </p:nvPicPr>
        <p:blipFill>
          <a:blip r:embed="rId3">
            <a:alphaModFix/>
          </a:blip>
          <a:stretch>
            <a:fillRect/>
          </a:stretch>
        </p:blipFill>
        <p:spPr>
          <a:xfrm>
            <a:off x="5375400" y="1085850"/>
            <a:ext cx="3619500" cy="29718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pic>
        <p:nvPicPr>
          <p:cNvPr id="135" name="Shape 135"/>
          <p:cNvPicPr preferRelativeResize="0"/>
          <p:nvPr/>
        </p:nvPicPr>
        <p:blipFill>
          <a:blip r:embed="rId3">
            <a:alphaModFix/>
          </a:blip>
          <a:stretch>
            <a:fillRect/>
          </a:stretch>
        </p:blipFill>
        <p:spPr>
          <a:xfrm>
            <a:off x="3059213" y="152400"/>
            <a:ext cx="5986736" cy="4838701"/>
          </a:xfrm>
          <a:prstGeom prst="rect">
            <a:avLst/>
          </a:prstGeom>
          <a:noFill/>
          <a:ln>
            <a:noFill/>
          </a:ln>
        </p:spPr>
      </p:pic>
      <p:sp>
        <p:nvSpPr>
          <p:cNvPr id="136" name="Shape 136"/>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GB"/>
              <a:t>Results</a:t>
            </a:r>
            <a:endParaRPr/>
          </a:p>
        </p:txBody>
      </p:sp>
      <p:sp>
        <p:nvSpPr>
          <p:cNvPr id="137" name="Shape 13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GB"/>
              <a:t> These results suggest that the pretrained vectors are good, ‘universal’ feature extractors and can be utilized across datasets. Fine tuning the pre-trained vectors for each task gives still further improvements (CNN-non-static).</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conclusion</a:t>
            </a:r>
            <a:endParaRPr/>
          </a:p>
        </p:txBody>
      </p:sp>
      <p:sp>
        <p:nvSpPr>
          <p:cNvPr id="143" name="Shape 143"/>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GB"/>
              <a:t>T</a:t>
            </a:r>
            <a:r>
              <a:rPr lang="en-GB"/>
              <a:t>he present work has described a series of experiments with convolutional neural networks built on top of word2vec. Despite little tuning of hyperparameters, a simple CNN with one layer of convolution performs remarkably well. Our results add to the well-established evidence that unsupervised pre-training of word vectors is an important ingredient in deep learning for NLP.</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Author</a:t>
            </a:r>
            <a:endParaRPr/>
          </a:p>
        </p:txBody>
      </p:sp>
      <p:sp>
        <p:nvSpPr>
          <p:cNvPr id="63" name="Shape 63"/>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GB"/>
              <a:t>Yoon Kim : New York University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introduction</a:t>
            </a:r>
            <a:endParaRPr/>
          </a:p>
        </p:txBody>
      </p:sp>
      <p:sp>
        <p:nvSpPr>
          <p:cNvPr id="69" name="Shape 69"/>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Deep learning models have achieved remarkable results in computer vision (Krizhevsky et al., 2012) and speech recognition (Graves et al., 2013) in recent years</a:t>
            </a:r>
            <a:endParaRPr/>
          </a:p>
          <a:p>
            <a:pPr indent="-342900" lvl="0" marL="457200">
              <a:spcBef>
                <a:spcPts val="0"/>
              </a:spcBef>
              <a:spcAft>
                <a:spcPts val="0"/>
              </a:spcAft>
              <a:buSzPts val="1800"/>
              <a:buChar char="●"/>
            </a:pPr>
            <a:r>
              <a:rPr lang="en-GB"/>
              <a:t>Originally invented for computer vision, CNN models have subsequently been shown to be effective for NLP and have achieved excellent results in semantic parsing (Yih et al., 2014), search query retrieval (Shen et al., 2014), sentence modeling (Kalchbrenner et al., 2014), and other traditional NLP tasks (Collobert et al., 2011).</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Shape 7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objective</a:t>
            </a:r>
            <a:endParaRPr/>
          </a:p>
        </p:txBody>
      </p:sp>
      <p:sp>
        <p:nvSpPr>
          <p:cNvPr id="75" name="Shape 75"/>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In the present work, we train a simple CNN with one layer of convolution on top of word vectors obtained from an unsupervised neural language model.</a:t>
            </a:r>
            <a:endParaRPr/>
          </a:p>
          <a:p>
            <a:pPr indent="0" lvl="0" marL="0">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Model Architecture</a:t>
            </a:r>
            <a:endParaRPr/>
          </a:p>
        </p:txBody>
      </p:sp>
      <p:pic>
        <p:nvPicPr>
          <p:cNvPr id="81" name="Shape 81"/>
          <p:cNvPicPr preferRelativeResize="0"/>
          <p:nvPr/>
        </p:nvPicPr>
        <p:blipFill>
          <a:blip r:embed="rId3">
            <a:alphaModFix/>
          </a:blip>
          <a:stretch>
            <a:fillRect/>
          </a:stretch>
        </p:blipFill>
        <p:spPr>
          <a:xfrm>
            <a:off x="311700" y="1228675"/>
            <a:ext cx="7601159" cy="3340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Model: data representation</a:t>
            </a:r>
            <a:endParaRPr/>
          </a:p>
        </p:txBody>
      </p:sp>
      <p:sp>
        <p:nvSpPr>
          <p:cNvPr id="87" name="Shape 87"/>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 Let xi ∈ R k be the k-dimensional word vector corresponding to the i-th word in the sentence.</a:t>
            </a:r>
            <a:endParaRPr/>
          </a:p>
          <a:p>
            <a:pPr indent="0" lvl="0" marL="0">
              <a:spcBef>
                <a:spcPts val="1600"/>
              </a:spcBef>
              <a:spcAft>
                <a:spcPts val="0"/>
              </a:spcAft>
              <a:buNone/>
            </a:pPr>
            <a:r>
              <a:rPr lang="en-GB"/>
              <a:t> A sentence of length n (padded where necessary) is represented as x1:n = x1 ⊕ x2 ⊕ . . . ⊕ xn, (1) where ⊕ is the concatenation operator.</a:t>
            </a:r>
            <a:endParaRPr/>
          </a:p>
          <a:p>
            <a:pPr indent="0" lvl="0" marL="0">
              <a:spcBef>
                <a:spcPts val="1600"/>
              </a:spcBef>
              <a:spcAft>
                <a:spcPts val="0"/>
              </a:spcAft>
              <a:buNone/>
            </a:pPr>
            <a:r>
              <a:rPr lang="en-GB"/>
              <a:t>In general, let xi:i+j refer to the concatenation of words xi , xi+1, . . . , xi+j .</a:t>
            </a:r>
            <a:endParaRPr/>
          </a:p>
          <a:p>
            <a:pPr indent="0" lvl="0" marL="0">
              <a:spcBef>
                <a:spcPts val="1600"/>
              </a:spcBef>
              <a:spcAft>
                <a:spcPts val="1600"/>
              </a:spcAft>
              <a:buNone/>
            </a:pPr>
            <a:r>
              <a:rPr lang="en-GB"/>
              <a:t>A convolution operation involves a filter w ∈ R dim hk.</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Model: convolution</a:t>
            </a:r>
            <a:endParaRPr/>
          </a:p>
        </p:txBody>
      </p:sp>
      <p:sp>
        <p:nvSpPr>
          <p:cNvPr id="93" name="Shape 93"/>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A</a:t>
            </a:r>
            <a:r>
              <a:rPr lang="en-GB"/>
              <a:t> feature ci is generated from a window of words xi:i+h−1 by ci = f(w · xi:i+h−1 + b). (2)</a:t>
            </a:r>
            <a:endParaRPr/>
          </a:p>
          <a:p>
            <a:pPr indent="0" lvl="0" marL="0">
              <a:spcBef>
                <a:spcPts val="1600"/>
              </a:spcBef>
              <a:spcAft>
                <a:spcPts val="0"/>
              </a:spcAft>
              <a:buNone/>
            </a:pPr>
            <a:r>
              <a:rPr lang="en-GB"/>
              <a:t>Here b ∈ R is a bias term and f is a nonlinear function such as the hyperbolic tangent. This filter is applied to each possible window of words in the sentence </a:t>
            </a:r>
            <a:endParaRPr/>
          </a:p>
          <a:p>
            <a:pPr indent="0" lvl="0" marL="0">
              <a:spcBef>
                <a:spcPts val="1600"/>
              </a:spcBef>
              <a:spcAft>
                <a:spcPts val="0"/>
              </a:spcAft>
              <a:buNone/>
            </a:pPr>
            <a:r>
              <a:rPr lang="en-GB"/>
              <a:t>{x1:h, x2:h+1, . . . , xn−h+1:n} to produce a feature map </a:t>
            </a:r>
            <a:endParaRPr/>
          </a:p>
          <a:p>
            <a:pPr indent="0" lvl="0" marL="0">
              <a:spcBef>
                <a:spcPts val="1600"/>
              </a:spcBef>
              <a:spcAft>
                <a:spcPts val="1600"/>
              </a:spcAft>
              <a:buNone/>
            </a:pPr>
            <a:r>
              <a:rPr lang="en-GB"/>
              <a:t>c = [c1, c2, . . . , cn−h+1], (3) with c ∈ R dim n−h+1.</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Model: max pooling</a:t>
            </a:r>
            <a:endParaRPr/>
          </a:p>
        </p:txBody>
      </p:sp>
      <p:sp>
        <p:nvSpPr>
          <p:cNvPr id="99" name="Shape 99"/>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We then apply a max-overtime pooling operation (Collobert et al., 2011) over the feature map and take the maximum value cˆ = max{c} as the feature corresponding to this particular filter.</a:t>
            </a:r>
            <a:endParaRPr/>
          </a:p>
          <a:p>
            <a:pPr indent="0" lvl="0" marL="0">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Regularization: dropout</a:t>
            </a:r>
            <a:endParaRPr/>
          </a:p>
        </p:txBody>
      </p:sp>
      <p:sp>
        <p:nvSpPr>
          <p:cNvPr id="105" name="Shape 105"/>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For regularization we employ dropout on the penultimate layer with a constraint on l2-norms of the weight vectors (Hinton et al., 2012).</a:t>
            </a:r>
            <a:endParaRPr/>
          </a:p>
          <a:p>
            <a:pPr indent="-342900" lvl="0" marL="457200">
              <a:spcBef>
                <a:spcPts val="0"/>
              </a:spcBef>
              <a:spcAft>
                <a:spcPts val="0"/>
              </a:spcAft>
              <a:buSzPts val="1800"/>
              <a:buChar char="●"/>
            </a:pPr>
            <a:r>
              <a:rPr lang="en-GB"/>
              <a:t>Dropout prevents co-adaptation of hidden units by randomly dropping out—i.e., setting to zero—a proportion p of the hidden units during forward-backpropagation.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